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</p:sldMasterIdLst>
  <p:sldIdLst>
    <p:sldId id="268" r:id="rId3"/>
    <p:sldId id="263" r:id="rId4"/>
    <p:sldId id="265" r:id="rId5"/>
    <p:sldId id="283" r:id="rId6"/>
    <p:sldId id="269" r:id="rId7"/>
    <p:sldId id="302" r:id="rId8"/>
    <p:sldId id="270" r:id="rId9"/>
    <p:sldId id="303" r:id="rId10"/>
    <p:sldId id="304" r:id="rId11"/>
    <p:sldId id="305" r:id="rId12"/>
    <p:sldId id="306" r:id="rId13"/>
    <p:sldId id="307" r:id="rId14"/>
    <p:sldId id="271" r:id="rId15"/>
    <p:sldId id="273" r:id="rId16"/>
    <p:sldId id="274" r:id="rId17"/>
    <p:sldId id="275" r:id="rId18"/>
    <p:sldId id="276" r:id="rId19"/>
    <p:sldId id="278" r:id="rId20"/>
    <p:sldId id="286" r:id="rId21"/>
    <p:sldId id="287" r:id="rId22"/>
    <p:sldId id="288" r:id="rId23"/>
    <p:sldId id="279" r:id="rId24"/>
    <p:sldId id="280" r:id="rId25"/>
    <p:sldId id="281" r:id="rId26"/>
    <p:sldId id="282" r:id="rId27"/>
    <p:sldId id="284" r:id="rId28"/>
    <p:sldId id="285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262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4837"/>
    <a:srgbClr val="404040"/>
    <a:srgbClr val="DA796C"/>
    <a:srgbClr val="0070C0"/>
    <a:srgbClr val="BDC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4660"/>
  </p:normalViewPr>
  <p:slideViewPr>
    <p:cSldViewPr snapToGrid="0">
      <p:cViewPr varScale="1">
        <p:scale>
          <a:sx n="87" d="100"/>
          <a:sy n="87" d="100"/>
        </p:scale>
        <p:origin x="-845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39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79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38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43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78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>
          <a:xfrm>
            <a:off x="319314" y="355601"/>
            <a:ext cx="11553372" cy="616856"/>
          </a:xfrm>
          <a:prstGeom prst="roundRect">
            <a:avLst>
              <a:gd name="adj" fmla="val 1469"/>
            </a:avLst>
          </a:prstGeom>
          <a:solidFill>
            <a:srgbClr val="EE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19314" y="537029"/>
            <a:ext cx="11553372" cy="5783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68213" y="2420258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27975" y="2997982"/>
            <a:ext cx="3408049" cy="6524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800" b="1" dirty="0" smtClean="0">
                <a:solidFill>
                  <a:srgbClr val="CD4837"/>
                </a:solidFill>
              </a:rPr>
              <a:t>Coffee </a:t>
            </a:r>
            <a:r>
              <a:rPr lang="ko-KR" altLang="en-US" sz="2800" b="1" dirty="0" smtClean="0">
                <a:solidFill>
                  <a:srgbClr val="CD4837"/>
                </a:solidFill>
              </a:rPr>
              <a:t>브랜드 사이트</a:t>
            </a:r>
            <a:endParaRPr lang="ko-KR" altLang="en-US" sz="2800" b="1" dirty="0">
              <a:solidFill>
                <a:srgbClr val="CD4837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98516" y="2835363"/>
            <a:ext cx="394968" cy="72000"/>
            <a:chOff x="561638" y="1064986"/>
            <a:chExt cx="394968" cy="72000"/>
          </a:xfrm>
        </p:grpSpPr>
        <p:sp>
          <p:nvSpPr>
            <p:cNvPr id="9" name="타원 8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" name="타원 9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CD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DA7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4543223" y="3650468"/>
            <a:ext cx="317754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장성호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양관우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이민형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이아람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조재훈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4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wkdtj\Desktop\사진\Coupon 클래스 구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1" y="1136986"/>
            <a:ext cx="9671051" cy="515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28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3. CLASS Diagram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17181" y="1029668"/>
            <a:ext cx="1144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CD4837"/>
                </a:solidFill>
              </a:rPr>
              <a:t>- Coupon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82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28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3. CLASS Diagram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17181" y="1029668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CD4837"/>
                </a:solidFill>
              </a:rPr>
              <a:t>- Grade</a:t>
            </a:r>
            <a:endParaRPr lang="ko-KR" altLang="en-US" dirty="0"/>
          </a:p>
        </p:txBody>
      </p:sp>
      <p:pic>
        <p:nvPicPr>
          <p:cNvPr id="6146" name="Picture 2" descr="C:\Users\wkdtj\Desktop\사진\Grade 클래스 구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802" y="2128838"/>
            <a:ext cx="788035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82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28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3. CLASS Diagram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17181" y="1029668"/>
            <a:ext cx="1292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CD4837"/>
                </a:solidFill>
              </a:rPr>
              <a:t>- Category</a:t>
            </a:r>
            <a:endParaRPr lang="ko-KR" altLang="en-US" dirty="0"/>
          </a:p>
        </p:txBody>
      </p:sp>
      <p:pic>
        <p:nvPicPr>
          <p:cNvPr id="7170" name="Picture 2" descr="C:\Users\wkdtj\Desktop\사진\Category 클래스 구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589" y="1916112"/>
            <a:ext cx="738505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82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094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(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로그인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6776" y="2834344"/>
            <a:ext cx="451828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아이디와 패스워드를 입력하고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Login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클릭하면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/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en-US" altLang="ko-KR" sz="1400" b="1" dirty="0" smtClean="0">
                <a:solidFill>
                  <a:srgbClr val="CD4837"/>
                </a:solidFill>
              </a:rPr>
              <a:t>Login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이 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잘못된 정보를 입력하면 </a:t>
            </a:r>
            <a:r>
              <a:rPr lang="ko-KR" altLang="en-US" sz="1400" b="1" dirty="0" err="1" smtClean="0">
                <a:solidFill>
                  <a:srgbClr val="CD4837"/>
                </a:solidFill>
              </a:rPr>
              <a:t>경고창이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 뜬다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Cancel 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클릭하면 메인 화면으로 돌아간다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err="1" smtClean="0">
                <a:solidFill>
                  <a:srgbClr val="CD4837"/>
                </a:solidFill>
              </a:rPr>
              <a:t>Regist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, </a:t>
            </a:r>
            <a:r>
              <a:rPr lang="en-US" altLang="ko-KR" sz="1400" b="1" dirty="0" err="1" smtClean="0">
                <a:solidFill>
                  <a:srgbClr val="CD4837"/>
                </a:solidFill>
              </a:rPr>
              <a:t>FindID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, </a:t>
            </a:r>
            <a:r>
              <a:rPr lang="en-US" altLang="ko-KR" sz="1400" b="1" dirty="0" err="1" smtClean="0">
                <a:solidFill>
                  <a:srgbClr val="CD4837"/>
                </a:solidFill>
              </a:rPr>
              <a:t>FindPW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누르면 해당 기능으로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/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ko-KR" altLang="en-US" sz="1400" b="1" dirty="0" smtClean="0">
                <a:solidFill>
                  <a:srgbClr val="CD4837"/>
                </a:solidFill>
              </a:rPr>
              <a:t>이동된다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로그인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pic>
        <p:nvPicPr>
          <p:cNvPr id="1027" name="Picture 3" descr="C:\Users\wkdtj\Desktop\사진\로그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76" y="2125645"/>
            <a:ext cx="4786313" cy="301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3169682" y="4092676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520159" y="4092676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881279" y="4463616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49038" y="4659390"/>
            <a:ext cx="4438310" cy="430229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21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094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ko-KR" altLang="en-US" sz="2000" b="1" dirty="0">
                <a:solidFill>
                  <a:srgbClr val="CD4837"/>
                </a:solidFill>
              </a:rPr>
              <a:t>로그인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  <a:p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2514" y="3449805"/>
            <a:ext cx="42787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메인 화면에서 헤더의 로그인 버튼을 누르면 로그인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/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ko-KR" altLang="en-US" sz="1400" b="1" dirty="0" smtClean="0">
                <a:solidFill>
                  <a:srgbClr val="CD4837"/>
                </a:solidFill>
              </a:rPr>
              <a:t>화면으로 이동한다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자신의 계정을 입력한다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Login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누른다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로그인 이 성공하면 메인 화면으로 이동하고 헤더에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/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ko-KR" altLang="en-US" sz="1400" b="1" dirty="0" smtClean="0">
                <a:solidFill>
                  <a:srgbClr val="CD4837"/>
                </a:solidFill>
              </a:rPr>
              <a:t>로그인 된 계정의 정보가 노출된다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로그인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pic>
        <p:nvPicPr>
          <p:cNvPr id="2050" name="Picture 2" descr="C:\Users\wkdtj\Desktop\사진\로그인 전 헤더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2" y="1412065"/>
            <a:ext cx="4237038" cy="83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wkdtj\Desktop\사진\로그인 입력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2" y="2802343"/>
            <a:ext cx="5303838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wkdtj\Desktop\사진\로그인 후 헤더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464" y="1412065"/>
            <a:ext cx="4397375" cy="83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841641" y="2250853"/>
            <a:ext cx="0" cy="551490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051" idx="3"/>
            <a:endCxn id="2052" idx="1"/>
          </p:cNvCxnSpPr>
          <p:nvPr/>
        </p:nvCxnSpPr>
        <p:spPr>
          <a:xfrm flipV="1">
            <a:off x="6026960" y="1827197"/>
            <a:ext cx="901504" cy="2670596"/>
          </a:xfrm>
          <a:prstGeom prst="bentConnector3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3283797" y="1403540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75511" y="4678563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33638" y="3162495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95121" y="3516390"/>
            <a:ext cx="5130893" cy="981403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6477712" y="4460661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45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094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ko-KR" altLang="en-US" sz="2000" b="1" dirty="0">
                <a:solidFill>
                  <a:srgbClr val="CD4837"/>
                </a:solidFill>
              </a:rPr>
              <a:t>로그인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  <a:p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6776" y="2834344"/>
            <a:ext cx="452630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b="1" dirty="0" err="1" smtClean="0">
                <a:solidFill>
                  <a:srgbClr val="CD4837"/>
                </a:solidFill>
              </a:rPr>
              <a:t>Regist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클릭하면 회원가입이 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 </a:t>
            </a:r>
            <a:r>
              <a:rPr lang="en-US" altLang="ko-KR" sz="1400" b="1" dirty="0">
                <a:solidFill>
                  <a:srgbClr val="CD4837"/>
                </a:solidFill>
              </a:rPr>
              <a:t/>
            </a:r>
            <a:br>
              <a:rPr lang="en-US" altLang="ko-KR" sz="1400" b="1" dirty="0">
                <a:solidFill>
                  <a:srgbClr val="CD4837"/>
                </a:solidFill>
              </a:rPr>
            </a:br>
            <a:r>
              <a:rPr lang="ko-KR" altLang="en-US" sz="1400" b="1" dirty="0" smtClean="0">
                <a:solidFill>
                  <a:srgbClr val="CD4837"/>
                </a:solidFill>
              </a:rPr>
              <a:t>회원가입이 성공하면 메인 화면으로 돌아간다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Check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클릭하면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ID</a:t>
            </a:r>
            <a:r>
              <a:rPr lang="ko-KR" altLang="en-US" sz="1400" b="1" dirty="0">
                <a:solidFill>
                  <a:srgbClr val="CD4837"/>
                </a:solidFill>
              </a:rPr>
              <a:t>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중복검사를 실시한다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ko-KR" altLang="en-US" sz="1400" b="1" dirty="0" smtClean="0">
                <a:solidFill>
                  <a:srgbClr val="CD4837"/>
                </a:solidFill>
              </a:rPr>
              <a:t>중복이면 경고 창이 나타난다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Check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클릭하면 전화번호 중복검사를 실시한다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ko-KR" altLang="en-US" sz="1400" b="1" dirty="0" smtClean="0">
                <a:solidFill>
                  <a:srgbClr val="CD4837"/>
                </a:solidFill>
              </a:rPr>
              <a:t>중복이면 경고 창이 나타난다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Cancel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클릭하면 메인 화면으로 돌아간다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49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회원가</a:t>
            </a:r>
            <a:r>
              <a:rPr lang="ko-KR" altLang="en-US" sz="1600" b="1" dirty="0">
                <a:solidFill>
                  <a:srgbClr val="CD4837"/>
                </a:solidFill>
              </a:rPr>
              <a:t>입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pic>
        <p:nvPicPr>
          <p:cNvPr id="3074" name="Picture 2" descr="C:\Users\wkdtj\Desktop\사진\회원가입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8" y="1403540"/>
            <a:ext cx="4648201" cy="437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614027" y="5078724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94165" y="5078724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459804" y="2909955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459804" y="1840224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wkdtj\Desktop\사진\회원가입 입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43" y="1403540"/>
            <a:ext cx="5105400" cy="477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094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ko-KR" altLang="en-US" sz="2000" b="1" dirty="0">
                <a:solidFill>
                  <a:srgbClr val="CD4837"/>
                </a:solidFill>
              </a:rPr>
              <a:t>로그인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  <a:p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92849" y="4519544"/>
            <a:ext cx="407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ID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중복검사를 실시 중복이 아니면 해당 </a:t>
            </a:r>
            <a:r>
              <a:rPr lang="ko-KR" altLang="en-US" sz="1400" b="1" dirty="0" err="1" smtClean="0">
                <a:solidFill>
                  <a:srgbClr val="CD4837"/>
                </a:solidFill>
              </a:rPr>
              <a:t>알림창이</a:t>
            </a:r>
            <a:r>
              <a:rPr lang="en-US" altLang="ko-KR" sz="1400" b="1" dirty="0">
                <a:solidFill>
                  <a:srgbClr val="CD4837"/>
                </a:solidFill>
              </a:rPr>
              <a:t/>
            </a:r>
            <a:br>
              <a:rPr lang="en-US" altLang="ko-KR" sz="1400" b="1" dirty="0">
                <a:solidFill>
                  <a:srgbClr val="CD4837"/>
                </a:solidFill>
              </a:rPr>
            </a:br>
            <a:r>
              <a:rPr lang="ko-KR" altLang="en-US" sz="1400" b="1" dirty="0" smtClean="0">
                <a:solidFill>
                  <a:srgbClr val="CD4837"/>
                </a:solidFill>
              </a:rPr>
              <a:t>나타난다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전화번호 중복검사를 실시 중복이 아니면 해당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/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ko-KR" altLang="en-US" sz="1400" b="1" dirty="0" err="1" smtClean="0">
                <a:solidFill>
                  <a:srgbClr val="CD4837"/>
                </a:solidFill>
              </a:rPr>
              <a:t>알림창이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 나타난다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최종적으로 </a:t>
            </a:r>
            <a:r>
              <a:rPr lang="en-US" altLang="ko-KR" sz="1400" b="1" dirty="0" err="1" smtClean="0">
                <a:solidFill>
                  <a:srgbClr val="CD4837"/>
                </a:solidFill>
              </a:rPr>
              <a:t>Regist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클릭하면 회원가입이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/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ko-KR" altLang="en-US" sz="1400" b="1" dirty="0" smtClean="0">
                <a:solidFill>
                  <a:srgbClr val="CD4837"/>
                </a:solidFill>
              </a:rPr>
              <a:t>완료된다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49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회원가</a:t>
            </a:r>
            <a:r>
              <a:rPr lang="ko-KR" altLang="en-US" sz="1600" b="1" dirty="0">
                <a:solidFill>
                  <a:srgbClr val="CD4837"/>
                </a:solidFill>
              </a:rPr>
              <a:t>입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68243" y="1869531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568243" y="2971500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52543" y="5427485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099" name="Picture 3" descr="C:\Users\wkdtj\Desktop\사진\ID Che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255" y="1248818"/>
            <a:ext cx="4259262" cy="124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wkdtj\Desktop\사진\Phone Che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429" y="2880022"/>
            <a:ext cx="4252913" cy="123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endCxn id="4099" idx="1"/>
          </p:cNvCxnSpPr>
          <p:nvPr/>
        </p:nvCxnSpPr>
        <p:spPr>
          <a:xfrm flipV="1">
            <a:off x="5555343" y="1869531"/>
            <a:ext cx="1360912" cy="442846"/>
          </a:xfrm>
          <a:prstGeom prst="bentConnector3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4100" idx="1"/>
          </p:cNvCxnSpPr>
          <p:nvPr/>
        </p:nvCxnSpPr>
        <p:spPr>
          <a:xfrm>
            <a:off x="5555343" y="3497559"/>
            <a:ext cx="1364086" cy="1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2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094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ko-KR" altLang="en-US" sz="2000" b="1" dirty="0">
                <a:solidFill>
                  <a:srgbClr val="CD4837"/>
                </a:solidFill>
              </a:rPr>
              <a:t>로그인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  <a:p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54398" y="1403540"/>
            <a:ext cx="44607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전화번호와 이름을 입력한다</a:t>
            </a: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Find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누르면 결과 화면으로 이동한다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Password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도 찾아야 되는 경우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Go to </a:t>
            </a:r>
            <a:r>
              <a:rPr lang="en-US" altLang="ko-KR" sz="1400" b="1" dirty="0" err="1" smtClean="0">
                <a:solidFill>
                  <a:srgbClr val="CD4837"/>
                </a:solidFill>
              </a:rPr>
              <a:t>FindPW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/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ko-KR" altLang="en-US" sz="1400" b="1" dirty="0" smtClean="0">
                <a:solidFill>
                  <a:srgbClr val="CD4837"/>
                </a:solidFill>
              </a:rPr>
              <a:t>누른다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ID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만 찾고 싶은 경우에는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Go to Login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눌러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/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ko-KR" altLang="en-US" sz="1400" b="1" dirty="0" smtClean="0">
                <a:solidFill>
                  <a:srgbClr val="CD4837"/>
                </a:solidFill>
              </a:rPr>
              <a:t>로그인 화면으로 돌아간다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7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아이디 찾기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pic>
        <p:nvPicPr>
          <p:cNvPr id="5124" name="Picture 4" descr="C:\Users\wkdtj\Desktop\사진\아이디 찾기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43" y="1403540"/>
            <a:ext cx="6604731" cy="219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wkdtj\Desktop\사진\아이디 찾기 결과 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243" y="4058139"/>
            <a:ext cx="8046671" cy="213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/>
          <p:nvPr/>
        </p:nvCxnSpPr>
        <p:spPr>
          <a:xfrm>
            <a:off x="1828800" y="3596054"/>
            <a:ext cx="0" cy="1767254"/>
          </a:xfrm>
          <a:prstGeom prst="line">
            <a:avLst/>
          </a:prstGeom>
          <a:ln w="1905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828800" y="5363308"/>
            <a:ext cx="1914443" cy="0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49943" y="2020356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14027" y="2373036"/>
            <a:ext cx="6147258" cy="695479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52543" y="3148702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952212" y="5126744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585483" y="5126744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5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094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ko-KR" altLang="en-US" sz="2000" b="1" dirty="0">
                <a:solidFill>
                  <a:srgbClr val="CD4837"/>
                </a:solidFill>
              </a:rPr>
              <a:t>로그인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  <a:p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85110" y="1711399"/>
            <a:ext cx="44662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ID,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전화번호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,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이름을 입력한다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Find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누르면 비밀번호 변경 화면으로 이동된다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변경하고자 하는 비밀번호와 비밀번호를 한 번 더 입력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/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ko-KR" altLang="en-US" sz="1400" b="1" dirty="0" smtClean="0">
                <a:solidFill>
                  <a:srgbClr val="CD4837"/>
                </a:solidFill>
              </a:rPr>
              <a:t>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서로 일치하지 않으면 </a:t>
            </a:r>
            <a:r>
              <a:rPr lang="ko-KR" altLang="en-US" sz="1400" b="1" dirty="0" err="1" smtClean="0">
                <a:solidFill>
                  <a:srgbClr val="CD4837"/>
                </a:solidFill>
              </a:rPr>
              <a:t>경고창이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 나타난다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Change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누르면 비밀번호가 변경된다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923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비밀번호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찾기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pic>
        <p:nvPicPr>
          <p:cNvPr id="6146" name="Picture 2" descr="C:\Users\wkdtj\Desktop\사진\비밀번호 찾기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43" y="1403539"/>
            <a:ext cx="6126703" cy="243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61638" y="2308498"/>
            <a:ext cx="5821577" cy="1067748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 descr="C:\Users\wkdtj\Desktop\사진\비밀번호 변경 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600" y="4045175"/>
            <a:ext cx="6145637" cy="202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449943" y="1942927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49943" y="3387610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098505" y="4558760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71292" y="4897314"/>
            <a:ext cx="5821577" cy="803031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279600" y="5741511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18946" y="3810477"/>
            <a:ext cx="0" cy="1461975"/>
          </a:xfrm>
          <a:prstGeom prst="line">
            <a:avLst/>
          </a:prstGeom>
          <a:ln w="1905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2118946" y="5272452"/>
            <a:ext cx="3160654" cy="0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75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76" y="1438858"/>
            <a:ext cx="8292778" cy="48751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(</a:t>
            </a:r>
            <a:r>
              <a:rPr lang="en-US" altLang="ko-KR" sz="2000" b="1" dirty="0" err="1" smtClean="0">
                <a:solidFill>
                  <a:srgbClr val="CD4837"/>
                </a:solidFill>
              </a:rPr>
              <a:t>PointMall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메뉴 소개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914126" y="1751397"/>
            <a:ext cx="605029" cy="16589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5" idx="2"/>
          </p:cNvCxnSpPr>
          <p:nvPr/>
        </p:nvCxnSpPr>
        <p:spPr>
          <a:xfrm rot="16200000" flipH="1">
            <a:off x="8332721" y="801210"/>
            <a:ext cx="255639" cy="2487798"/>
          </a:xfrm>
          <a:prstGeom prst="bentConnector2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30993" y="1894480"/>
            <a:ext cx="191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CD4837"/>
                </a:solidFill>
              </a:rPr>
              <a:t>헤더의 메뉴 클릭을 통해 동기식 화면 전환</a:t>
            </a:r>
            <a:endParaRPr lang="ko-KR" altLang="en-US" sz="1200" b="1" dirty="0">
              <a:solidFill>
                <a:srgbClr val="CD4837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38215" y="2278358"/>
            <a:ext cx="7953269" cy="74014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꺾인 연결선 32"/>
          <p:cNvCxnSpPr>
            <a:stCxn id="32" idx="2"/>
          </p:cNvCxnSpPr>
          <p:nvPr/>
        </p:nvCxnSpPr>
        <p:spPr>
          <a:xfrm rot="16200000" flipH="1">
            <a:off x="7394266" y="939086"/>
            <a:ext cx="157313" cy="4316145"/>
          </a:xfrm>
          <a:prstGeom prst="bentConnector2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630993" y="2373130"/>
            <a:ext cx="1917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CD4837"/>
                </a:solidFill>
              </a:rPr>
              <a:t>DB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의 </a:t>
            </a:r>
            <a:r>
              <a:rPr lang="en-US" altLang="ko-KR" sz="1200" b="1" dirty="0" smtClean="0">
                <a:solidFill>
                  <a:srgbClr val="CD4837"/>
                </a:solidFill>
              </a:rPr>
              <a:t>Category Table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을 참조하여 </a:t>
            </a:r>
            <a:r>
              <a:rPr lang="ko-KR" altLang="en-US" sz="1200" b="1" dirty="0">
                <a:solidFill>
                  <a:srgbClr val="CD4837"/>
                </a:solidFill>
              </a:rPr>
              <a:t>기본 </a:t>
            </a:r>
            <a:r>
              <a:rPr lang="en-US" altLang="ko-KR" sz="1200" b="1" dirty="0">
                <a:solidFill>
                  <a:srgbClr val="CD4837"/>
                </a:solidFill>
              </a:rPr>
              <a:t>All </a:t>
            </a:r>
            <a:r>
              <a:rPr lang="ko-KR" altLang="en-US" sz="1200" b="1" dirty="0">
                <a:solidFill>
                  <a:srgbClr val="CD4837"/>
                </a:solidFill>
              </a:rPr>
              <a:t>아이콘을 제외한 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카테고리 아이콘 출력</a:t>
            </a:r>
            <a:r>
              <a:rPr lang="en-US" altLang="ko-KR" sz="1200" b="1" dirty="0" smtClean="0">
                <a:solidFill>
                  <a:srgbClr val="CD4837"/>
                </a:solidFill>
              </a:rPr>
              <a:t>.</a:t>
            </a:r>
          </a:p>
          <a:p>
            <a:r>
              <a:rPr lang="ko-KR" altLang="en-US" sz="1200" b="1" dirty="0" smtClean="0">
                <a:solidFill>
                  <a:srgbClr val="CD4837"/>
                </a:solidFill>
              </a:rPr>
              <a:t>아이콘 클릭 시 해당하는 카테고리의 메뉴만 비동기 식으로 아래 메뉴 </a:t>
            </a:r>
            <a:r>
              <a:rPr lang="en-US" altLang="ko-KR" sz="1200" b="1" dirty="0" smtClean="0">
                <a:solidFill>
                  <a:srgbClr val="CD4837"/>
                </a:solidFill>
              </a:rPr>
              <a:t>div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를 생성</a:t>
            </a:r>
            <a:endParaRPr lang="ko-KR" altLang="en-US" sz="1200" b="1" dirty="0">
              <a:solidFill>
                <a:srgbClr val="CD4837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74305" y="3585005"/>
            <a:ext cx="711811" cy="33095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274305" y="4021387"/>
            <a:ext cx="8017179" cy="20407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꺾인 연결선 40"/>
          <p:cNvCxnSpPr>
            <a:stCxn id="39" idx="3"/>
            <a:endCxn id="43" idx="1"/>
          </p:cNvCxnSpPr>
          <p:nvPr/>
        </p:nvCxnSpPr>
        <p:spPr>
          <a:xfrm>
            <a:off x="1986116" y="3750482"/>
            <a:ext cx="7580967" cy="698445"/>
          </a:xfrm>
          <a:prstGeom prst="bentConnector3">
            <a:avLst>
              <a:gd name="adj1" fmla="val 97599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567083" y="4218094"/>
            <a:ext cx="191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CD4837"/>
                </a:solidFill>
              </a:rPr>
              <a:t>아래 메뉴의 카테고리 타이틀</a:t>
            </a:r>
            <a:endParaRPr lang="ko-KR" altLang="en-US" sz="1200" b="1" dirty="0">
              <a:solidFill>
                <a:srgbClr val="CD4837"/>
              </a:solidFill>
            </a:endParaRPr>
          </a:p>
        </p:txBody>
      </p:sp>
      <p:cxnSp>
        <p:nvCxnSpPr>
          <p:cNvPr id="31" name="직선 화살표 연결선 30"/>
          <p:cNvCxnSpPr>
            <a:stCxn id="40" idx="3"/>
          </p:cNvCxnSpPr>
          <p:nvPr/>
        </p:nvCxnSpPr>
        <p:spPr>
          <a:xfrm>
            <a:off x="9291484" y="5041746"/>
            <a:ext cx="339509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598716" y="4810913"/>
            <a:ext cx="191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CD4837"/>
                </a:solidFill>
              </a:rPr>
              <a:t>카테고리 타이틀에 해당하는 메뉴 </a:t>
            </a:r>
            <a:r>
              <a:rPr lang="en-US" altLang="ko-KR" sz="1200" b="1" dirty="0" smtClean="0">
                <a:solidFill>
                  <a:srgbClr val="CD4837"/>
                </a:solidFill>
              </a:rPr>
              <a:t>div 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생성</a:t>
            </a:r>
            <a:endParaRPr lang="ko-KR" altLang="en-US" sz="1200" b="1" dirty="0">
              <a:solidFill>
                <a:srgbClr val="CD48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30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4707075" y="1498598"/>
            <a:ext cx="2787973" cy="540002"/>
            <a:chOff x="4707075" y="1625598"/>
            <a:chExt cx="2787973" cy="540002"/>
          </a:xfrm>
          <a:solidFill>
            <a:schemeClr val="tx1"/>
          </a:solidFill>
        </p:grpSpPr>
        <p:sp>
          <p:nvSpPr>
            <p:cNvPr id="3" name="타원 2"/>
            <p:cNvSpPr/>
            <p:nvPr/>
          </p:nvSpPr>
          <p:spPr>
            <a:xfrm>
              <a:off x="4707075" y="1625600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4" name="타원 3"/>
            <p:cNvSpPr/>
            <p:nvPr/>
          </p:nvSpPr>
          <p:spPr>
            <a:xfrm>
              <a:off x="6955048" y="1625598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977075" y="1625599"/>
              <a:ext cx="2247973" cy="54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Contents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175929" y="2766170"/>
            <a:ext cx="4635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ko-KR" altLang="en-US" sz="1200" b="1" dirty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53418" y="2554514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253418" y="3189514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253418" y="3824514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253418" y="4459514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53418" y="5094514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93612" y="2766170"/>
            <a:ext cx="37702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75929" y="3400429"/>
            <a:ext cx="70564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</a:t>
            </a:r>
            <a:r>
              <a:rPr lang="ko-KR" altLang="en-US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79366" y="3971597"/>
            <a:ext cx="97815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</a:t>
            </a:r>
            <a:r>
              <a:rPr lang="ko-KR" altLang="en-US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79366" y="4606597"/>
            <a:ext cx="109837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 소개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96819" y="3400429"/>
            <a:ext cx="37382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96818" y="3971597"/>
            <a:ext cx="37382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96819" y="4606597"/>
            <a:ext cx="37382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96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467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en-US" altLang="ko-KR" sz="2000" b="1" dirty="0" err="1">
                <a:solidFill>
                  <a:srgbClr val="CD4837"/>
                </a:solidFill>
              </a:rPr>
              <a:t>PointMall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  <a:p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3078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CD4837"/>
                </a:solidFill>
              </a:rPr>
              <a:t>- 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Point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를 사용하여 상품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구매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034" y="1403540"/>
            <a:ext cx="8118220" cy="488800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7543400" y="1741565"/>
            <a:ext cx="605029" cy="16589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25" idx="2"/>
          </p:cNvCxnSpPr>
          <p:nvPr/>
        </p:nvCxnSpPr>
        <p:spPr>
          <a:xfrm rot="16200000" flipH="1">
            <a:off x="8529371" y="1224002"/>
            <a:ext cx="235977" cy="1602888"/>
          </a:xfrm>
          <a:prstGeom prst="bentConnector2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522838" y="1877959"/>
            <a:ext cx="191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CD4837"/>
                </a:solidFill>
              </a:rPr>
              <a:t>헤더의 메뉴 클릭을 통해 동기식 화면 전환</a:t>
            </a:r>
            <a:endParaRPr lang="ko-KR" altLang="en-US" sz="1200" b="1" dirty="0">
              <a:solidFill>
                <a:srgbClr val="CD4837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353" y="3291462"/>
            <a:ext cx="3117518" cy="89465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060053" y="5719312"/>
            <a:ext cx="895405" cy="248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꺾인 연결선 31"/>
          <p:cNvCxnSpPr>
            <a:stCxn id="31" idx="2"/>
          </p:cNvCxnSpPr>
          <p:nvPr/>
        </p:nvCxnSpPr>
        <p:spPr>
          <a:xfrm rot="16200000" flipH="1">
            <a:off x="7054545" y="3421392"/>
            <a:ext cx="164149" cy="5257726"/>
          </a:xfrm>
          <a:prstGeom prst="bentConnector2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08506" y="5816005"/>
            <a:ext cx="191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CD4837"/>
                </a:solidFill>
              </a:rPr>
              <a:t>+- 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버튼 클릭을 통해 수량 조절</a:t>
            </a:r>
            <a:endParaRPr lang="ko-KR" altLang="en-US" sz="1200" b="1" dirty="0">
              <a:solidFill>
                <a:srgbClr val="CD4837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010058" y="5628412"/>
            <a:ext cx="282587" cy="2807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765482" y="5257647"/>
            <a:ext cx="191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CD4837"/>
                </a:solidFill>
              </a:rPr>
              <a:t>버튼 클릭을 통해 선택된 수량 구매</a:t>
            </a:r>
            <a:endParaRPr lang="ko-KR" altLang="en-US" sz="1200" b="1" dirty="0">
              <a:solidFill>
                <a:srgbClr val="CD4837"/>
              </a:solidFill>
            </a:endParaRPr>
          </a:p>
        </p:txBody>
      </p:sp>
      <p:cxnSp>
        <p:nvCxnSpPr>
          <p:cNvPr id="42" name="꺾인 연결선 41"/>
          <p:cNvCxnSpPr/>
          <p:nvPr/>
        </p:nvCxnSpPr>
        <p:spPr>
          <a:xfrm rot="5400000" flipH="1" flipV="1">
            <a:off x="7748063" y="3902741"/>
            <a:ext cx="420707" cy="3614130"/>
          </a:xfrm>
          <a:prstGeom prst="bentConnector4">
            <a:avLst>
              <a:gd name="adj1" fmla="val -37977"/>
              <a:gd name="adj2" fmla="val 94395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132617" y="4168877"/>
            <a:ext cx="383905" cy="2166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2222833" y="3871159"/>
            <a:ext cx="2315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solidFill>
                  <a:srgbClr val="FF0000"/>
                </a:solidFill>
              </a:rPr>
              <a:t>상품 구매에 필요한 포인트 양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353" y="4149608"/>
            <a:ext cx="3117518" cy="91159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522838" y="3025986"/>
            <a:ext cx="21599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CD4837"/>
                </a:solidFill>
              </a:rPr>
              <a:t>Case 1 : 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비 로그인 상태에서 상품 구매 버튼 클릭</a:t>
            </a:r>
            <a:endParaRPr lang="en-US" altLang="ko-KR" sz="1200" b="1" dirty="0" smtClean="0">
              <a:solidFill>
                <a:srgbClr val="CD4837"/>
              </a:solidFill>
            </a:endParaRPr>
          </a:p>
          <a:p>
            <a:endParaRPr lang="en-US" altLang="ko-KR" sz="1200" b="1" dirty="0">
              <a:solidFill>
                <a:srgbClr val="CD4837"/>
              </a:solidFill>
            </a:endParaRPr>
          </a:p>
          <a:p>
            <a:r>
              <a:rPr lang="en-US" altLang="ko-KR" sz="1200" b="1" dirty="0" smtClean="0">
                <a:solidFill>
                  <a:srgbClr val="CD4837"/>
                </a:solidFill>
              </a:rPr>
              <a:t>Case 2 : 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상품 구매 필요 포인트보다 낮은 포인트 보유 시</a:t>
            </a:r>
            <a:endParaRPr lang="en-US" altLang="ko-KR" sz="1200" b="1" dirty="0" smtClean="0">
              <a:solidFill>
                <a:srgbClr val="CD4837"/>
              </a:solidFill>
            </a:endParaRPr>
          </a:p>
          <a:p>
            <a:endParaRPr lang="en-US" altLang="ko-KR" sz="1200" b="1" dirty="0">
              <a:solidFill>
                <a:srgbClr val="CD4837"/>
              </a:solidFill>
            </a:endParaRPr>
          </a:p>
          <a:p>
            <a:r>
              <a:rPr lang="ko-KR" altLang="en-US" sz="1200" b="1" dirty="0" smtClean="0">
                <a:solidFill>
                  <a:srgbClr val="CD4837"/>
                </a:solidFill>
              </a:rPr>
              <a:t>등록 성공 시 </a:t>
            </a:r>
            <a:r>
              <a:rPr lang="en-US" altLang="ko-KR" sz="1200" b="1" dirty="0" smtClean="0">
                <a:solidFill>
                  <a:srgbClr val="CD4837"/>
                </a:solidFill>
              </a:rPr>
              <a:t>: 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비동기 방식으로 사용자 </a:t>
            </a:r>
            <a:r>
              <a:rPr lang="ko-KR" altLang="en-US" sz="1200" b="1" dirty="0" err="1" smtClean="0">
                <a:solidFill>
                  <a:srgbClr val="CD4837"/>
                </a:solidFill>
              </a:rPr>
              <a:t>쿠폰함에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 쿠폰 등록</a:t>
            </a:r>
            <a:endParaRPr lang="en-US" altLang="ko-KR" sz="1200" b="1" dirty="0" smtClean="0">
              <a:solidFill>
                <a:srgbClr val="CD4837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431292" y="3112761"/>
            <a:ext cx="1917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Case 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418947" y="4000186"/>
            <a:ext cx="1917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Case 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16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033" y="2111191"/>
            <a:ext cx="8086217" cy="27449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467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en-US" altLang="ko-KR" sz="2000" b="1" dirty="0" err="1">
                <a:solidFill>
                  <a:srgbClr val="CD4837"/>
                </a:solidFill>
              </a:rPr>
              <a:t>PointMall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  <a:p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보유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쿠폰 목록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-34" b="87478"/>
          <a:stretch/>
        </p:blipFill>
        <p:spPr>
          <a:xfrm>
            <a:off x="1200033" y="1403541"/>
            <a:ext cx="8120948" cy="61207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907978" y="1490627"/>
            <a:ext cx="255688" cy="2444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/>
          <p:nvPr/>
        </p:nvCxnSpPr>
        <p:spPr>
          <a:xfrm>
            <a:off x="9163668" y="1585292"/>
            <a:ext cx="359170" cy="61349"/>
          </a:xfrm>
          <a:prstGeom prst="bentConnector3">
            <a:avLst>
              <a:gd name="adj1" fmla="val 50000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486789" y="1354459"/>
            <a:ext cx="2101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CD4837"/>
                </a:solidFill>
              </a:rPr>
              <a:t>로그인 시 </a:t>
            </a:r>
            <a:r>
              <a:rPr lang="ko-KR" altLang="en-US" sz="1200" b="1" dirty="0" err="1" smtClean="0">
                <a:solidFill>
                  <a:srgbClr val="CD4837"/>
                </a:solidFill>
              </a:rPr>
              <a:t>쿠폰함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 아이콘이 생성됨</a:t>
            </a:r>
            <a:r>
              <a:rPr lang="en-US" altLang="ko-KR" sz="1200" b="1" dirty="0" smtClean="0">
                <a:solidFill>
                  <a:srgbClr val="CD4837"/>
                </a:solidFill>
              </a:rPr>
              <a:t>.</a:t>
            </a:r>
          </a:p>
          <a:p>
            <a:r>
              <a:rPr lang="ko-KR" altLang="en-US" sz="1200" b="1" dirty="0" smtClean="0">
                <a:solidFill>
                  <a:srgbClr val="CD4837"/>
                </a:solidFill>
              </a:rPr>
              <a:t>클릭 시 동기 방식으로 </a:t>
            </a:r>
            <a:r>
              <a:rPr lang="ko-KR" altLang="en-US" sz="1200" b="1" dirty="0" err="1" smtClean="0">
                <a:solidFill>
                  <a:srgbClr val="CD4837"/>
                </a:solidFill>
              </a:rPr>
              <a:t>쿠폰함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 이동</a:t>
            </a:r>
            <a:endParaRPr lang="ko-KR" altLang="en-US" sz="1200" b="1" dirty="0">
              <a:solidFill>
                <a:srgbClr val="CD4837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05874" y="4021394"/>
            <a:ext cx="1410539" cy="3736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꺾인 연결선 31"/>
          <p:cNvCxnSpPr>
            <a:stCxn id="31" idx="2"/>
          </p:cNvCxnSpPr>
          <p:nvPr/>
        </p:nvCxnSpPr>
        <p:spPr>
          <a:xfrm rot="16200000" flipH="1">
            <a:off x="8441206" y="3664957"/>
            <a:ext cx="238206" cy="1698330"/>
          </a:xfrm>
          <a:prstGeom prst="bentConnector2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181136" y="2630355"/>
            <a:ext cx="8105114" cy="22257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372507" y="4310057"/>
            <a:ext cx="2353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CD4837"/>
                </a:solidFill>
              </a:rPr>
              <a:t>쿠폰 수량 입력 및 버튼 클릭을 통해 해당 쿠폰의 수량을 환불 처리</a:t>
            </a:r>
            <a:endParaRPr lang="en-US" altLang="ko-KR" sz="1200" b="1" dirty="0" smtClean="0">
              <a:solidFill>
                <a:srgbClr val="CD4837"/>
              </a:solidFill>
            </a:endParaRPr>
          </a:p>
        </p:txBody>
      </p:sp>
      <p:cxnSp>
        <p:nvCxnSpPr>
          <p:cNvPr id="42" name="꺾인 연결선 41"/>
          <p:cNvCxnSpPr>
            <a:stCxn id="39" idx="3"/>
            <a:endCxn id="57" idx="1"/>
          </p:cNvCxnSpPr>
          <p:nvPr/>
        </p:nvCxnSpPr>
        <p:spPr>
          <a:xfrm flipV="1">
            <a:off x="9286250" y="3001180"/>
            <a:ext cx="236588" cy="742054"/>
          </a:xfrm>
          <a:prstGeom prst="bentConnector3">
            <a:avLst>
              <a:gd name="adj1" fmla="val 50000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522838" y="2770347"/>
            <a:ext cx="2159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CD4837"/>
                </a:solidFill>
              </a:rPr>
              <a:t>로그인 된 사용자가 </a:t>
            </a:r>
            <a:r>
              <a:rPr lang="en-US" altLang="ko-KR" sz="1200" b="1" dirty="0" smtClean="0">
                <a:solidFill>
                  <a:srgbClr val="CD4837"/>
                </a:solidFill>
              </a:rPr>
              <a:t>Point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몰에서 구매한 쿠폰이 출력됨</a:t>
            </a:r>
            <a:r>
              <a:rPr lang="en-US" altLang="ko-KR" sz="1200" b="1" dirty="0" smtClean="0">
                <a:solidFill>
                  <a:srgbClr val="CD4837"/>
                </a:solidFill>
              </a:rPr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776" y="4856113"/>
            <a:ext cx="3163916" cy="9251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797" y="4998777"/>
            <a:ext cx="2421302" cy="47207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746203" y="5046803"/>
            <a:ext cx="2353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CD4837"/>
                </a:solidFill>
              </a:rPr>
              <a:t>쿠폰 수량을 초과하는 환불 처리 요청 시</a:t>
            </a:r>
            <a:r>
              <a:rPr lang="en-US" altLang="ko-KR" sz="1200" b="1" dirty="0" smtClean="0">
                <a:solidFill>
                  <a:srgbClr val="CD4837"/>
                </a:solidFill>
              </a:rPr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41987" y="2619579"/>
            <a:ext cx="7711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상품 사진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	           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상품 상세 내용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	       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쿠폰 등록일          쿠폰 수량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04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(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프랜차이즈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74454" y="4122911"/>
            <a:ext cx="45929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로그인 후 프랜차이즈 메뉴의 </a:t>
            </a:r>
            <a:r>
              <a:rPr lang="en-US" altLang="ko-KR" sz="1400" b="1" dirty="0" err="1" smtClean="0">
                <a:solidFill>
                  <a:srgbClr val="CD4837"/>
                </a:solidFill>
              </a:rPr>
              <a:t>Regist</a:t>
            </a:r>
            <a:r>
              <a:rPr lang="ko-KR" altLang="en-US" sz="1400" b="1" dirty="0">
                <a:solidFill>
                  <a:srgbClr val="CD4837"/>
                </a:solidFill>
              </a:rPr>
              <a:t>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클릭한다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r>
              <a:rPr lang="en-US" altLang="ko-KR" sz="1400" b="1" dirty="0" smtClean="0">
                <a:solidFill>
                  <a:srgbClr val="CD4837"/>
                </a:solidFill>
              </a:rPr>
              <a:t>1-1.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가맹점주 등급이 아니면 프랜차이즈 신청이 불가능하다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endParaRPr lang="en-US" altLang="ko-KR" sz="1400" b="1" dirty="0">
              <a:solidFill>
                <a:srgbClr val="CD4837"/>
              </a:solidFill>
            </a:endParaRPr>
          </a:p>
          <a:p>
            <a:r>
              <a:rPr lang="en-US" altLang="ko-KR" sz="1400" b="1" dirty="0" smtClean="0">
                <a:solidFill>
                  <a:srgbClr val="CD4837"/>
                </a:solidFill>
              </a:rPr>
              <a:t>1-2.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가맹점주 등급이면 신청화면으로 이동된다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21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프랜차이즈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신청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pic>
        <p:nvPicPr>
          <p:cNvPr id="1027" name="Picture 3" descr="C:\Users\wkdtj\Desktop\사진\프랜차이즈 메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38" y="1561800"/>
            <a:ext cx="4305300" cy="183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wkdtj\Desktop\사진\가맹점주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66" y="1561800"/>
            <a:ext cx="4244975" cy="143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wkdtj\Desktop\사진\프랜차이즈 신청화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55" y="3818081"/>
            <a:ext cx="5426808" cy="242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/>
          <p:cNvSpPr/>
          <p:nvPr/>
        </p:nvSpPr>
        <p:spPr>
          <a:xfrm>
            <a:off x="2663710" y="2398077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41332" y="2567354"/>
            <a:ext cx="633854" cy="211015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꺾인 연결선 2"/>
          <p:cNvCxnSpPr>
            <a:stCxn id="29" idx="3"/>
            <a:endCxn id="1028" idx="1"/>
          </p:cNvCxnSpPr>
          <p:nvPr/>
        </p:nvCxnSpPr>
        <p:spPr>
          <a:xfrm flipV="1">
            <a:off x="3675186" y="2281732"/>
            <a:ext cx="3520580" cy="391130"/>
          </a:xfrm>
          <a:prstGeom prst="bentConnector3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29" idx="2"/>
            <a:endCxn id="1029" idx="0"/>
          </p:cNvCxnSpPr>
          <p:nvPr/>
        </p:nvCxnSpPr>
        <p:spPr>
          <a:xfrm>
            <a:off x="3358259" y="2778369"/>
            <a:ext cx="0" cy="1039712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5749530" y="1943177"/>
            <a:ext cx="783154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53228" y="3398537"/>
            <a:ext cx="783154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1-2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24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ko-KR" altLang="en-US" sz="2000" b="1" dirty="0">
                <a:solidFill>
                  <a:srgbClr val="CD4837"/>
                </a:solidFill>
              </a:rPr>
              <a:t>프랜차이즈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19155" y="4489768"/>
            <a:ext cx="38883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프랜차이즈 신청을 위해 기본정보를 입력한다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err="1" smtClean="0">
                <a:solidFill>
                  <a:srgbClr val="CD4837"/>
                </a:solidFill>
              </a:rPr>
              <a:t>Regist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입력하면 신청정보가 등록된다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이후에 관리자가 승인을 해주면 프랜차이즈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/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ko-KR" altLang="en-US" sz="1400" b="1" dirty="0" smtClean="0">
                <a:solidFill>
                  <a:srgbClr val="CD4837"/>
                </a:solidFill>
              </a:rPr>
              <a:t>목록에 나타난다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21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프랜차이즈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신청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pic>
        <p:nvPicPr>
          <p:cNvPr id="2050" name="Picture 2" descr="C:\Users\wkdtj\Desktop\사진\프랜차이즈 신청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38" y="1403541"/>
            <a:ext cx="6904997" cy="308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61637" y="1857441"/>
            <a:ext cx="6904998" cy="2125473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58416" y="1403541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29721" y="4151214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6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ko-KR" altLang="en-US" sz="2000" b="1" dirty="0">
                <a:solidFill>
                  <a:srgbClr val="CD4837"/>
                </a:solidFill>
              </a:rPr>
              <a:t>프랜차이즈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69030" y="1403540"/>
            <a:ext cx="41152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관리자에 의해 승인된 프랜차이즈 지점들이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/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ko-KR" altLang="en-US" sz="1400" b="1" dirty="0" smtClean="0">
                <a:solidFill>
                  <a:srgbClr val="CD4837"/>
                </a:solidFill>
              </a:rPr>
              <a:t>지도에 표시된다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검색을 하게 되면 검색한 지점만 지도에 표시된다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2674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프랜차이즈 검색 기능 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지도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pic>
        <p:nvPicPr>
          <p:cNvPr id="3074" name="Picture 2" descr="C:\Users\wkdtj\Desktop\사진\프랜차이즈 지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43" y="1403540"/>
            <a:ext cx="5836557" cy="33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wkdtj\Desktop\사진\프랜차이즈 검색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796143"/>
            <a:ext cx="5890879" cy="343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>
            <a:stCxn id="3074" idx="2"/>
          </p:cNvCxnSpPr>
          <p:nvPr/>
        </p:nvCxnSpPr>
        <p:spPr>
          <a:xfrm flipH="1">
            <a:off x="3368221" y="4769161"/>
            <a:ext cx="1" cy="664485"/>
          </a:xfrm>
          <a:prstGeom prst="line">
            <a:avLst/>
          </a:prstGeom>
          <a:ln w="1905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368222" y="5433646"/>
            <a:ext cx="2575378" cy="0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10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ko-KR" altLang="en-US" sz="2000" b="1" dirty="0">
                <a:solidFill>
                  <a:srgbClr val="CD4837"/>
                </a:solidFill>
              </a:rPr>
              <a:t>프랜차이즈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41100" y="2951389"/>
            <a:ext cx="42347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지역과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,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가게 명을 입력하고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Search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누른다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입력한 정보와 적합한 결과가 목록으로 갱신된다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2674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프랜차이즈 검색 기능 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목</a:t>
            </a:r>
            <a:r>
              <a:rPr lang="ko-KR" altLang="en-US" sz="1600" b="1" dirty="0">
                <a:solidFill>
                  <a:srgbClr val="CD4837"/>
                </a:solidFill>
              </a:rPr>
              <a:t>록</a:t>
            </a:r>
          </a:p>
        </p:txBody>
      </p:sp>
      <p:pic>
        <p:nvPicPr>
          <p:cNvPr id="4098" name="Picture 2" descr="C:\Users\wkdtj\Desktop\사진\프랜차이즈 목록+검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42" y="1403540"/>
            <a:ext cx="6900427" cy="156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wkdtj\Desktop\사진\프랜차이즈 검색결과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41" y="4068000"/>
            <a:ext cx="6900428" cy="133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435509" y="2655849"/>
            <a:ext cx="6904998" cy="315330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49943" y="5064966"/>
            <a:ext cx="6876000" cy="324000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7340507" y="2813514"/>
            <a:ext cx="97785" cy="2413452"/>
            <a:chOff x="7340507" y="2813514"/>
            <a:chExt cx="97785" cy="2413452"/>
          </a:xfrm>
        </p:grpSpPr>
        <p:cxnSp>
          <p:nvCxnSpPr>
            <p:cNvPr id="3" name="직선 연결선 2"/>
            <p:cNvCxnSpPr>
              <a:stCxn id="16" idx="3"/>
            </p:cNvCxnSpPr>
            <p:nvPr/>
          </p:nvCxnSpPr>
          <p:spPr>
            <a:xfrm>
              <a:off x="7340507" y="2813514"/>
              <a:ext cx="97785" cy="0"/>
            </a:xfrm>
            <a:prstGeom prst="line">
              <a:avLst/>
            </a:prstGeom>
            <a:ln w="19050">
              <a:solidFill>
                <a:srgbClr val="CD48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7438292" y="2813514"/>
              <a:ext cx="0" cy="2413452"/>
            </a:xfrm>
            <a:prstGeom prst="line">
              <a:avLst/>
            </a:prstGeom>
            <a:ln w="19050">
              <a:solidFill>
                <a:srgbClr val="CD48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H="1">
              <a:off x="7340507" y="5226966"/>
              <a:ext cx="97785" cy="0"/>
            </a:xfrm>
            <a:prstGeom prst="straightConnector1">
              <a:avLst/>
            </a:prstGeom>
            <a:ln w="19050">
              <a:solidFill>
                <a:srgbClr val="CD48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타원 28"/>
          <p:cNvSpPr/>
          <p:nvPr/>
        </p:nvSpPr>
        <p:spPr>
          <a:xfrm>
            <a:off x="409794" y="2317295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/>
          <p:cNvCxnSpPr/>
          <p:nvPr/>
        </p:nvCxnSpPr>
        <p:spPr>
          <a:xfrm flipV="1">
            <a:off x="3692769" y="4835769"/>
            <a:ext cx="0" cy="229198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74369" y="4067999"/>
            <a:ext cx="6840000" cy="767769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396932" y="3729446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0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8" y="4246685"/>
            <a:ext cx="4859011" cy="1824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977" y="1540812"/>
            <a:ext cx="4369795" cy="2348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011" y="1540812"/>
            <a:ext cx="4076992" cy="242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908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(Q&amp;A)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Q&amp;A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95122" y="4067976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23122" y="4474855"/>
            <a:ext cx="810611" cy="297587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658209" y="3601114"/>
            <a:ext cx="1242353" cy="288153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537419" y="4153343"/>
            <a:ext cx="45261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>
                <a:solidFill>
                  <a:srgbClr val="CD4837"/>
                </a:solidFill>
              </a:rPr>
              <a:t>일반 사용자와 달리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관리자만 답 글을 달 수 있는 버튼이 있다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관리자가 답 글 달기 버튼을 누르면 기존 </a:t>
            </a:r>
            <a:r>
              <a:rPr lang="ko-KR" altLang="en-US" sz="1400" b="1" dirty="0" err="1" smtClean="0">
                <a:solidFill>
                  <a:srgbClr val="CD4837"/>
                </a:solidFill>
              </a:rPr>
              <a:t>게시글의</a:t>
            </a:r>
            <a:r>
              <a:rPr lang="ko-KR" altLang="en-US" sz="1400" b="1" dirty="0">
                <a:solidFill>
                  <a:srgbClr val="CD4837"/>
                </a:solidFill>
              </a:rPr>
              <a:t>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제목을 토대로 제목이 자동으로 설정된다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453122" y="2190614"/>
            <a:ext cx="472393" cy="209686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4593117" y="3889267"/>
            <a:ext cx="0" cy="357418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3658209" y="3386668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505556" y="3601114"/>
            <a:ext cx="2306316" cy="288153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 flipH="1">
            <a:off x="1099038" y="2400300"/>
            <a:ext cx="708168" cy="2083777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42790" y="1233035"/>
            <a:ext cx="88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CD4837"/>
                </a:solidFill>
              </a:rPr>
              <a:t>관리자</a:t>
            </a:r>
            <a:endParaRPr lang="en-US" altLang="ko-KR" sz="1400" b="1" dirty="0" smtClean="0">
              <a:solidFill>
                <a:srgbClr val="CD4837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11872" y="1249651"/>
            <a:ext cx="1090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CD4837"/>
                </a:solidFill>
              </a:rPr>
              <a:t>일반 사용자</a:t>
            </a:r>
            <a:endParaRPr lang="en-US" altLang="ko-KR" sz="1400" b="1" dirty="0" smtClean="0">
              <a:solidFill>
                <a:srgbClr val="CD4837"/>
              </a:solidFill>
            </a:endParaRPr>
          </a:p>
        </p:txBody>
      </p:sp>
      <p:cxnSp>
        <p:nvCxnSpPr>
          <p:cNvPr id="6" name="직선 화살표 연결선 5"/>
          <p:cNvCxnSpPr>
            <a:stCxn id="39" idx="3"/>
            <a:endCxn id="43" idx="1"/>
          </p:cNvCxnSpPr>
          <p:nvPr/>
        </p:nvCxnSpPr>
        <p:spPr>
          <a:xfrm>
            <a:off x="4900562" y="3745191"/>
            <a:ext cx="2604994" cy="0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27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859" y="3682067"/>
            <a:ext cx="5571397" cy="236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8" y="3682067"/>
            <a:ext cx="5197429" cy="236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2" y="1557428"/>
            <a:ext cx="5822417" cy="162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908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>
                <a:solidFill>
                  <a:srgbClr val="CD4837"/>
                </a:solidFill>
              </a:rPr>
              <a:t>(Q&amp;A)</a:t>
            </a:r>
            <a:endParaRPr lang="ko-KR" altLang="en-US" sz="2000" b="1" dirty="0">
              <a:solidFill>
                <a:srgbClr val="CD4837"/>
              </a:solidFill>
            </a:endParaRPr>
          </a:p>
          <a:p>
            <a:r>
              <a:rPr lang="ko-KR" altLang="en-US" sz="2000" b="1" dirty="0" smtClean="0">
                <a:solidFill>
                  <a:srgbClr val="CD4837"/>
                </a:solidFill>
              </a:rPr>
              <a:t> 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Q&amp;A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199318" y="3205013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901967" y="5578399"/>
            <a:ext cx="2582110" cy="297587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381445" y="2566418"/>
            <a:ext cx="1242353" cy="288153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799670" y="1234263"/>
            <a:ext cx="47385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관리자는 답 글을 열람 할 수 있으며 수정 삭제가 가능하다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일반 사용자는 자신이 쓴 게시물의 답 글만 열람할 수 있다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일반 사용자가 다른 사람의 글을 보려고 하면 경고가 뜬다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144127" y="5633865"/>
            <a:ext cx="1124831" cy="327320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617524" y="2854571"/>
            <a:ext cx="3903047" cy="762579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2350388" y="3308839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H="1">
            <a:off x="2089613" y="2854571"/>
            <a:ext cx="534185" cy="908537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447499" y="3374289"/>
            <a:ext cx="1090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CD4837"/>
                </a:solidFill>
              </a:rPr>
              <a:t>일반 사용자</a:t>
            </a:r>
            <a:endParaRPr lang="en-US" altLang="ko-KR" sz="1400" b="1" dirty="0" smtClean="0">
              <a:solidFill>
                <a:srgbClr val="CD4837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40310" y="3374290"/>
            <a:ext cx="1090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CD4837"/>
                </a:solidFill>
              </a:rPr>
              <a:t>관리자</a:t>
            </a:r>
            <a:endParaRPr lang="en-US" altLang="ko-KR" sz="1400" b="1" dirty="0" smtClean="0">
              <a:solidFill>
                <a:srgbClr val="CD4837"/>
              </a:solidFill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40" y="2533259"/>
            <a:ext cx="2868434" cy="87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/>
          <p:cNvSpPr/>
          <p:nvPr/>
        </p:nvSpPr>
        <p:spPr>
          <a:xfrm>
            <a:off x="7119687" y="2576716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01967" y="2284476"/>
            <a:ext cx="473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CD4837"/>
                </a:solidFill>
              </a:rPr>
              <a:t>★답 글을 달면 원 </a:t>
            </a:r>
            <a:r>
              <a:rPr lang="ko-KR" altLang="en-US" sz="1400" b="1" dirty="0" err="1" smtClean="0">
                <a:solidFill>
                  <a:srgbClr val="CD4837"/>
                </a:solidFill>
              </a:rPr>
              <a:t>게시글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 밑에 순서대로 답 글이 달린다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★</a:t>
            </a:r>
            <a:endParaRPr lang="en-US" altLang="ko-KR" sz="1400" b="1" dirty="0" smtClean="0">
              <a:solidFill>
                <a:srgbClr val="CD48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6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C:\Users\wkdtj\Desktop\사진\로그인 후 헤더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062" y="4003679"/>
            <a:ext cx="4229099" cy="79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401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관리자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1732" y="2559407"/>
            <a:ext cx="5259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관리자 계정으로 </a:t>
            </a:r>
            <a:r>
              <a:rPr lang="ko-KR" altLang="en-US" sz="1400" b="1" dirty="0" err="1" smtClean="0">
                <a:solidFill>
                  <a:srgbClr val="CD4837"/>
                </a:solidFill>
              </a:rPr>
              <a:t>로그인을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 하게 되면 일반 회원과 다르게 포인트 대신</a:t>
            </a:r>
            <a:endParaRPr lang="en-US" altLang="ko-KR" sz="1400" b="1" dirty="0" smtClean="0">
              <a:solidFill>
                <a:srgbClr val="CD4837"/>
              </a:solidFill>
            </a:endParaRPr>
          </a:p>
          <a:p>
            <a:r>
              <a:rPr lang="ko-KR" altLang="en-US" sz="1400" b="1" dirty="0" smtClean="0">
                <a:solidFill>
                  <a:srgbClr val="CD4837"/>
                </a:solidFill>
              </a:rPr>
              <a:t>관리자 창으로 이동할 수 있는 버튼이 나온다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endParaRPr lang="en-US" altLang="ko-KR" sz="1400" b="1" dirty="0">
              <a:solidFill>
                <a:srgbClr val="CD4837"/>
              </a:solidFill>
            </a:endParaRPr>
          </a:p>
          <a:p>
            <a:r>
              <a:rPr lang="en-US" altLang="ko-KR" sz="14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관리자로 </a:t>
            </a:r>
            <a:r>
              <a:rPr lang="ko-KR" altLang="en-US" sz="1400" b="1" dirty="0" err="1" smtClean="0">
                <a:solidFill>
                  <a:srgbClr val="CD4837"/>
                </a:solidFill>
              </a:rPr>
              <a:t>로그인을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 하지 않으면 관리자 페이지에 절대 접근할 수 없다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로그인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69792" y="4058041"/>
            <a:ext cx="974121" cy="390603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060" y="2624659"/>
            <a:ext cx="4229099" cy="798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3088608" y="2678241"/>
            <a:ext cx="688909" cy="285552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66170" y="2274502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D4837"/>
                </a:solidFill>
              </a:rPr>
              <a:t>관리자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54060" y="3665125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D4837"/>
                </a:solidFill>
              </a:rPr>
              <a:t>일반 회원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3699273" y="2942538"/>
            <a:ext cx="0" cy="839159"/>
          </a:xfrm>
          <a:prstGeom prst="line">
            <a:avLst/>
          </a:prstGeom>
          <a:ln w="1905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3699273" y="3781697"/>
            <a:ext cx="2139824" cy="0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973" y="4003679"/>
            <a:ext cx="5278307" cy="2236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77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62" y="1453278"/>
            <a:ext cx="6421563" cy="272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401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관리자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홈으로 이동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32318" y="1453278"/>
            <a:ext cx="551691" cy="285552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2" idx="2"/>
          </p:cNvCxnSpPr>
          <p:nvPr/>
        </p:nvCxnSpPr>
        <p:spPr>
          <a:xfrm>
            <a:off x="6208164" y="1738830"/>
            <a:ext cx="994375" cy="1579136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265934" y="1459345"/>
            <a:ext cx="422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메뉴 탭에서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Home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누르면 메인 화면으로 돌아간다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</p:txBody>
      </p:sp>
      <p:sp>
        <p:nvSpPr>
          <p:cNvPr id="3" name="타원 2"/>
          <p:cNvSpPr/>
          <p:nvPr/>
        </p:nvSpPr>
        <p:spPr>
          <a:xfrm>
            <a:off x="5751223" y="1257928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539" y="3375024"/>
            <a:ext cx="4395422" cy="247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39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1635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1.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개요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주제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638" y="1810658"/>
            <a:ext cx="89354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CD4837"/>
                </a:solidFill>
              </a:rPr>
              <a:t>카페 브랜드 사이트의 기능을 직접 구현해보기로 생각</a:t>
            </a:r>
            <a:endParaRPr lang="en-US" altLang="ko-KR" b="1" dirty="0">
              <a:solidFill>
                <a:srgbClr val="CD4837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b="1" dirty="0" smtClean="0">
              <a:solidFill>
                <a:srgbClr val="CD4837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CD4837"/>
                </a:solidFill>
              </a:rPr>
              <a:t>기본적인 브랜드 소개 사이트를 기반으로 갖가지 추가적인 기능을 더한 사이트</a:t>
            </a:r>
            <a:endParaRPr lang="en-US" altLang="ko-KR" b="1" dirty="0">
              <a:solidFill>
                <a:srgbClr val="CD4837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CD4837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CD4837"/>
                </a:solidFill>
              </a:rPr>
              <a:t>프랜차이즈를 위한 신청 기능 추가 관리자는 프랜차이즈 지점들을 관리할 수 있는 기능 추가</a:t>
            </a:r>
            <a:endParaRPr lang="en-US" altLang="ko-KR" b="1" dirty="0" smtClean="0">
              <a:solidFill>
                <a:srgbClr val="CD4837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CD4837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CD4837"/>
                </a:solidFill>
              </a:rPr>
              <a:t>회원들이 카페를 이용하고 쌓은 포인트로 특정 재화와 교환할 수 있는 </a:t>
            </a:r>
            <a:r>
              <a:rPr lang="ko-KR" altLang="en-US" b="1" dirty="0" err="1" smtClean="0">
                <a:solidFill>
                  <a:srgbClr val="CD4837"/>
                </a:solidFill>
              </a:rPr>
              <a:t>포인트몰</a:t>
            </a:r>
            <a:r>
              <a:rPr lang="ko-KR" altLang="en-US" b="1" dirty="0" smtClean="0">
                <a:solidFill>
                  <a:srgbClr val="CD4837"/>
                </a:solidFill>
              </a:rPr>
              <a:t> 개설</a:t>
            </a:r>
            <a:endParaRPr lang="en-US" altLang="ko-KR" b="1" dirty="0" smtClean="0">
              <a:solidFill>
                <a:srgbClr val="CD4837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CD4837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CD4837"/>
                </a:solidFill>
              </a:rPr>
              <a:t>추가적으로 기업 관리자와 가맹점주</a:t>
            </a:r>
            <a:r>
              <a:rPr lang="en-US" altLang="ko-KR" b="1" dirty="0" smtClean="0">
                <a:solidFill>
                  <a:srgbClr val="CD4837"/>
                </a:solidFill>
              </a:rPr>
              <a:t>, </a:t>
            </a:r>
            <a:r>
              <a:rPr lang="ko-KR" altLang="en-US" b="1" dirty="0" smtClean="0">
                <a:solidFill>
                  <a:srgbClr val="CD4837"/>
                </a:solidFill>
              </a:rPr>
              <a:t>회원들과의 소통을 위한 </a:t>
            </a:r>
            <a:r>
              <a:rPr lang="en-US" altLang="ko-KR" b="1" dirty="0" smtClean="0">
                <a:solidFill>
                  <a:srgbClr val="CD4837"/>
                </a:solidFill>
              </a:rPr>
              <a:t>Q&amp;A</a:t>
            </a:r>
            <a:r>
              <a:rPr lang="ko-KR" altLang="en-US" b="1" dirty="0" smtClean="0">
                <a:solidFill>
                  <a:srgbClr val="CD4837"/>
                </a:solidFill>
              </a:rPr>
              <a:t>게시판 개설</a:t>
            </a:r>
            <a:endParaRPr lang="en-US" altLang="ko-KR" b="1" dirty="0" smtClean="0">
              <a:solidFill>
                <a:srgbClr val="CD4837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CD48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55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616" y="3922124"/>
            <a:ext cx="4582670" cy="223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62" y="1453278"/>
            <a:ext cx="6421563" cy="272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4. </a:t>
            </a:r>
            <a:r>
              <a:rPr lang="ko-KR" altLang="en-US" sz="2000" b="1" dirty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관리자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(</a:t>
            </a:r>
            <a:r>
              <a:rPr lang="ko-KR" altLang="en-US" sz="2000" b="1" dirty="0">
                <a:solidFill>
                  <a:srgbClr val="CD4837"/>
                </a:solidFill>
              </a:rPr>
              <a:t>회원관리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회원 관리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346875" y="5824855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615930" y="3536837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99061" y="1458334"/>
            <a:ext cx="551691" cy="285552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>
            <a:stCxn id="3" idx="4"/>
          </p:cNvCxnSpPr>
          <p:nvPr/>
        </p:nvCxnSpPr>
        <p:spPr>
          <a:xfrm>
            <a:off x="1158975" y="2598118"/>
            <a:ext cx="215931" cy="1725688"/>
          </a:xfrm>
          <a:prstGeom prst="line">
            <a:avLst/>
          </a:prstGeom>
          <a:ln w="1905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1374906" y="4323806"/>
            <a:ext cx="5630968" cy="718112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265933" y="1459345"/>
            <a:ext cx="43991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해당 회원을 클릭하면 더 자세한 정보를 볼 수 있는 화면으로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이동한다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회원의 정보를 수정하거나 삭제 후 목록으로 이동한다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회원의 아이디를 입력하여 검색하면 더 빠르게 회원의 정보를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찾을 수 있다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메뉴 탭에서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Member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를 누르면 회원관리 창으로 이동한다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56862" y="2474886"/>
            <a:ext cx="6421258" cy="338554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977880" y="2259564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81929" y="1254959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71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4. </a:t>
            </a:r>
            <a:r>
              <a:rPr lang="ko-KR" altLang="en-US" sz="2000" b="1" dirty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>
                <a:solidFill>
                  <a:srgbClr val="CD4837"/>
                </a:solidFill>
              </a:rPr>
              <a:t>– </a:t>
            </a:r>
            <a:r>
              <a:rPr lang="ko-KR" altLang="en-US" sz="2000" b="1" dirty="0">
                <a:solidFill>
                  <a:srgbClr val="CD4837"/>
                </a:solidFill>
              </a:rPr>
              <a:t>관리자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(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상품관리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상품 관리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69" y="1417152"/>
            <a:ext cx="7199726" cy="4639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633395" y="5410299"/>
            <a:ext cx="796930" cy="646260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72278" y="1782436"/>
            <a:ext cx="355022" cy="325698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476327" y="5410299"/>
            <a:ext cx="2385868" cy="646260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8084985" y="2074201"/>
            <a:ext cx="382041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smtClean="0">
                <a:solidFill>
                  <a:srgbClr val="CD4837"/>
                </a:solidFill>
              </a:rPr>
              <a:t>원하는 </a:t>
            </a:r>
            <a:r>
              <a:rPr lang="ko-KR" altLang="en-US" sz="1400" b="1">
                <a:solidFill>
                  <a:srgbClr val="CD4837"/>
                </a:solidFill>
              </a:rPr>
              <a:t>상품 클릭시</a:t>
            </a:r>
            <a:r>
              <a:rPr lang="en-US" altLang="ko-KR" sz="1400" b="1">
                <a:solidFill>
                  <a:srgbClr val="CD4837"/>
                </a:solidFill>
              </a:rPr>
              <a:t>, </a:t>
            </a:r>
            <a:r>
              <a:rPr lang="ko-KR" altLang="en-US" sz="1400" b="1">
                <a:solidFill>
                  <a:srgbClr val="CD4837"/>
                </a:solidFill>
              </a:rPr>
              <a:t>상품 상세 페이지로 이동</a:t>
            </a:r>
            <a:endParaRPr lang="en-US" altLang="ko-KR" sz="1400" b="1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b="1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b="1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smtClean="0">
                <a:solidFill>
                  <a:srgbClr val="CD4837"/>
                </a:solidFill>
              </a:rPr>
              <a:t>상품 목록 페이징 처리</a:t>
            </a:r>
            <a:endParaRPr lang="en-US" altLang="ko-KR" sz="1400" b="1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b="1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>
                <a:solidFill>
                  <a:srgbClr val="CD4837"/>
                </a:solidFill>
              </a:rPr>
              <a:t>상품 등록 </a:t>
            </a:r>
            <a:r>
              <a:rPr lang="ko-KR" altLang="en-US" sz="1400" b="1" smtClean="0">
                <a:solidFill>
                  <a:srgbClr val="CD4837"/>
                </a:solidFill>
              </a:rPr>
              <a:t>버튼</a:t>
            </a:r>
            <a:endParaRPr lang="en-US" altLang="ko-KR" sz="1400" b="1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b="1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>
                <a:solidFill>
                  <a:srgbClr val="CD4837"/>
                </a:solidFill>
              </a:rPr>
              <a:t>찾고자하는 상품의 카테고리 선택 후 상품 이름으로 검색</a:t>
            </a:r>
            <a:endParaRPr lang="en-US" altLang="ko-KR" sz="1400" b="1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b="1" smtClean="0">
              <a:solidFill>
                <a:srgbClr val="CD4837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87784" y="1974719"/>
            <a:ext cx="7356441" cy="1005548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89289" y="5203472"/>
            <a:ext cx="355022" cy="325698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58914" y="5153167"/>
            <a:ext cx="453820" cy="482282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5295232" y="5228369"/>
            <a:ext cx="355022" cy="325698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877818" y="4977710"/>
            <a:ext cx="355022" cy="325698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6" t="78043" r="1118" b="1961"/>
          <a:stretch/>
        </p:blipFill>
        <p:spPr bwMode="auto">
          <a:xfrm>
            <a:off x="8536923" y="4903229"/>
            <a:ext cx="2916544" cy="800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직선 화살표 연결선 34"/>
          <p:cNvCxnSpPr>
            <a:endCxn id="34" idx="1"/>
          </p:cNvCxnSpPr>
          <p:nvPr/>
        </p:nvCxnSpPr>
        <p:spPr>
          <a:xfrm flipV="1">
            <a:off x="7862195" y="5303408"/>
            <a:ext cx="674728" cy="174388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56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4. </a:t>
            </a:r>
            <a:r>
              <a:rPr lang="ko-KR" altLang="en-US" sz="2000" b="1" dirty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>
                <a:solidFill>
                  <a:srgbClr val="CD4837"/>
                </a:solidFill>
              </a:rPr>
              <a:t>– </a:t>
            </a:r>
            <a:r>
              <a:rPr lang="ko-KR" altLang="en-US" sz="2000" b="1" dirty="0">
                <a:solidFill>
                  <a:srgbClr val="CD4837"/>
                </a:solidFill>
              </a:rPr>
              <a:t>관리자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ko-KR" altLang="en-US" sz="2000" b="1" dirty="0">
                <a:solidFill>
                  <a:srgbClr val="CD4837"/>
                </a:solidFill>
              </a:rPr>
              <a:t>상품관리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상품 등록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2" y="1403540"/>
            <a:ext cx="5584545" cy="31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521" y="4373033"/>
            <a:ext cx="4942945" cy="1357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350933" y="4708917"/>
            <a:ext cx="1253068" cy="224869"/>
            <a:chOff x="2118946" y="3810477"/>
            <a:chExt cx="3160654" cy="1461975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2118946" y="5272452"/>
              <a:ext cx="3160654" cy="0"/>
            </a:xfrm>
            <a:prstGeom prst="straightConnector1">
              <a:avLst/>
            </a:prstGeom>
            <a:ln w="19050">
              <a:solidFill>
                <a:srgbClr val="CD48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118946" y="3810477"/>
              <a:ext cx="0" cy="1461975"/>
            </a:xfrm>
            <a:prstGeom prst="line">
              <a:avLst/>
            </a:prstGeom>
            <a:ln w="19050">
              <a:solidFill>
                <a:srgbClr val="CD48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4991044" y="4037148"/>
            <a:ext cx="719777" cy="671769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20777" y="3036742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22787" y="3206019"/>
            <a:ext cx="3987162" cy="1000406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809949" y="3867871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697133" y="1974339"/>
            <a:ext cx="42926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smtClean="0">
                <a:solidFill>
                  <a:srgbClr val="CD4837"/>
                </a:solidFill>
              </a:rPr>
              <a:t>상품사진이 지정된 경로에 저장됨</a:t>
            </a:r>
            <a:endParaRPr lang="en-US" altLang="ko-KR" sz="1400" b="1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b="1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smtClean="0">
                <a:solidFill>
                  <a:srgbClr val="CD4837"/>
                </a:solidFill>
              </a:rPr>
              <a:t>등록버튼 클릭시 상품 테이블에 추가</a:t>
            </a:r>
            <a:endParaRPr lang="en-US" altLang="ko-KR" sz="1400" b="1">
              <a:solidFill>
                <a:srgbClr val="CD4837"/>
              </a:solidFill>
            </a:endParaRPr>
          </a:p>
          <a:p>
            <a:r>
              <a:rPr lang="en-US" altLang="ko-KR" sz="1400" b="1">
                <a:solidFill>
                  <a:srgbClr val="CD4837"/>
                </a:solidFill>
              </a:rPr>
              <a:t> </a:t>
            </a:r>
            <a:r>
              <a:rPr lang="en-US" altLang="ko-KR" sz="1400" b="1" smtClean="0">
                <a:solidFill>
                  <a:srgbClr val="CD4837"/>
                </a:solidFill>
              </a:rPr>
              <a:t>    &gt;&gt; </a:t>
            </a:r>
            <a:r>
              <a:rPr lang="ko-KR" altLang="en-US" sz="1400" b="1" smtClean="0">
                <a:solidFill>
                  <a:srgbClr val="CD4837"/>
                </a:solidFill>
              </a:rPr>
              <a:t>클라이언트 페이지 </a:t>
            </a:r>
            <a:r>
              <a:rPr lang="en-US" altLang="ko-KR" sz="1400" b="1" smtClean="0">
                <a:solidFill>
                  <a:srgbClr val="CD4837"/>
                </a:solidFill>
              </a:rPr>
              <a:t>CoffeMenu</a:t>
            </a:r>
            <a:r>
              <a:rPr lang="ko-KR" altLang="en-US" sz="1400" b="1" smtClean="0">
                <a:solidFill>
                  <a:srgbClr val="CD4837"/>
                </a:solidFill>
              </a:rPr>
              <a:t>에도 추가됨</a:t>
            </a:r>
            <a:endParaRPr lang="en-US" altLang="ko-KR" sz="1400" b="1" smtClean="0">
              <a:solidFill>
                <a:srgbClr val="CD48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29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>
                <a:solidFill>
                  <a:srgbClr val="CD4837"/>
                </a:solidFill>
              </a:rPr>
              <a:t>관리자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ko-KR" altLang="en-US" sz="2000" b="1" dirty="0">
                <a:solidFill>
                  <a:srgbClr val="CD4837"/>
                </a:solidFill>
              </a:rPr>
              <a:t>상품관리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923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상품 상세보기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8" y="1557866"/>
            <a:ext cx="7461930" cy="423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633637" y="3059276"/>
            <a:ext cx="7461930" cy="301990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44270" y="2822228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07556" y="5334001"/>
            <a:ext cx="2588011" cy="524933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255524" y="5122277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211924" y="2406139"/>
            <a:ext cx="38204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smtClean="0">
                <a:solidFill>
                  <a:srgbClr val="CD4837"/>
                </a:solidFill>
              </a:rPr>
              <a:t>상품을 포인트몰 등록 여부 결정</a:t>
            </a:r>
            <a:endParaRPr lang="en-US" altLang="ko-KR" sz="1400" b="1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b="1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smtClean="0">
                <a:solidFill>
                  <a:srgbClr val="CD4837"/>
                </a:solidFill>
              </a:rPr>
              <a:t>상품의 상세내용을 수정</a:t>
            </a:r>
            <a:r>
              <a:rPr lang="en-US" altLang="ko-KR" sz="1400" b="1" smtClean="0">
                <a:solidFill>
                  <a:srgbClr val="CD4837"/>
                </a:solidFill>
              </a:rPr>
              <a:t>/</a:t>
            </a:r>
            <a:r>
              <a:rPr lang="ko-KR" altLang="en-US" sz="1400" b="1" smtClean="0">
                <a:solidFill>
                  <a:srgbClr val="CD4837"/>
                </a:solidFill>
              </a:rPr>
              <a:t>삭제하거나</a:t>
            </a:r>
            <a:endParaRPr lang="en-US" altLang="ko-KR" sz="1400" b="1">
              <a:solidFill>
                <a:srgbClr val="CD4837"/>
              </a:solidFill>
            </a:endParaRPr>
          </a:p>
          <a:p>
            <a:r>
              <a:rPr lang="en-US" altLang="ko-KR" sz="1400" b="1">
                <a:solidFill>
                  <a:srgbClr val="CD4837"/>
                </a:solidFill>
              </a:rPr>
              <a:t> </a:t>
            </a:r>
            <a:r>
              <a:rPr lang="en-US" altLang="ko-KR" sz="1400" b="1" smtClean="0">
                <a:solidFill>
                  <a:srgbClr val="CD4837"/>
                </a:solidFill>
              </a:rPr>
              <a:t>    </a:t>
            </a:r>
            <a:r>
              <a:rPr lang="ko-KR" altLang="en-US" sz="1400" b="1" smtClean="0">
                <a:solidFill>
                  <a:srgbClr val="CD4837"/>
                </a:solidFill>
              </a:rPr>
              <a:t>목록으로 이동</a:t>
            </a:r>
            <a:endParaRPr lang="en-US" altLang="ko-KR" sz="1400" b="1" smtClean="0">
              <a:solidFill>
                <a:srgbClr val="CD48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18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796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관리자</a:t>
            </a:r>
            <a:r>
              <a:rPr lang="en-US" altLang="ko-KR" sz="2000" b="1" dirty="0">
                <a:solidFill>
                  <a:srgbClr val="CD4837"/>
                </a:solidFill>
              </a:rPr>
              <a:t>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(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프랜차이즈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30980" y="4497343"/>
            <a:ext cx="6434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Admin-Franchisee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눌러 프랜차이즈 승인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/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거부 가 가능하다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프랜차이즈 요청이 들어온 지점을 선택하여 승인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/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거부 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이후에 관리자가 승인을 완료하면 승인여부에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[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승인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]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이 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21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프랜차이즈 승인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8416" y="1403541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252385" y="4697398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75" y="1572818"/>
            <a:ext cx="10500417" cy="268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9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796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>
                <a:solidFill>
                  <a:srgbClr val="CD4837"/>
                </a:solidFill>
              </a:rPr>
              <a:t>관리자</a:t>
            </a:r>
            <a:r>
              <a:rPr lang="en-US" altLang="ko-KR" sz="2000" b="1" dirty="0">
                <a:solidFill>
                  <a:srgbClr val="CD4837"/>
                </a:solidFill>
              </a:rPr>
              <a:t> (</a:t>
            </a:r>
            <a:r>
              <a:rPr lang="ko-KR" altLang="en-US" sz="2000" b="1" dirty="0">
                <a:solidFill>
                  <a:srgbClr val="CD4837"/>
                </a:solidFill>
              </a:rPr>
              <a:t>프랜차이즈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92037" y="5264786"/>
            <a:ext cx="6434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프랜차이즈 지점 선택 후 점포에 맞는 지역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/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주소 선택</a:t>
            </a: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지정된 위도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/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경도 확인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승인여부 결정 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21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프랜차이즈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승인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8416" y="1403541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1438859"/>
            <a:ext cx="10433957" cy="368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9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796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>
                <a:solidFill>
                  <a:srgbClr val="CD4837"/>
                </a:solidFill>
              </a:rPr>
              <a:t>관리자</a:t>
            </a:r>
            <a:r>
              <a:rPr lang="en-US" altLang="ko-KR" sz="2000" b="1" dirty="0">
                <a:solidFill>
                  <a:srgbClr val="CD4837"/>
                </a:solidFill>
              </a:rPr>
              <a:t> (</a:t>
            </a:r>
            <a:r>
              <a:rPr lang="ko-KR" altLang="en-US" sz="2000" b="1" dirty="0">
                <a:solidFill>
                  <a:srgbClr val="CD4837"/>
                </a:solidFill>
              </a:rPr>
              <a:t>프랜차이즈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21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프랜차이즈 승인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76" y="1501511"/>
            <a:ext cx="9192913" cy="383911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379764" y="1742095"/>
            <a:ext cx="89879" cy="4571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82675" y="2686050"/>
            <a:ext cx="9192913" cy="1820636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/>
          <p:nvPr/>
        </p:nvCxnSpPr>
        <p:spPr>
          <a:xfrm flipV="1">
            <a:off x="5846886" y="1029668"/>
            <a:ext cx="1762228" cy="1656382"/>
          </a:xfrm>
          <a:prstGeom prst="bentConnector3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30160" y="629558"/>
            <a:ext cx="4109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CD4837"/>
                </a:solidFill>
              </a:rPr>
              <a:t>1. (</a:t>
            </a:r>
            <a:r>
              <a:rPr lang="en-US" altLang="ko-KR" sz="1400" b="1" dirty="0" err="1" smtClean="0">
                <a:solidFill>
                  <a:srgbClr val="CD4837"/>
                </a:solidFill>
              </a:rPr>
              <a:t>GoogleMap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 places </a:t>
            </a:r>
            <a:r>
              <a:rPr lang="en-US" altLang="ko-KR" sz="1400" b="1" dirty="0" err="1" smtClean="0">
                <a:solidFill>
                  <a:srgbClr val="CD4837"/>
                </a:solidFill>
              </a:rPr>
              <a:t>Api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활용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)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지정 위치 선택 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60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796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>
                <a:solidFill>
                  <a:srgbClr val="CD4837"/>
                </a:solidFill>
              </a:rPr>
              <a:t>관리자</a:t>
            </a:r>
            <a:r>
              <a:rPr lang="en-US" altLang="ko-KR" sz="2000" b="1" dirty="0">
                <a:solidFill>
                  <a:srgbClr val="CD4837"/>
                </a:solidFill>
              </a:rPr>
              <a:t> (</a:t>
            </a:r>
            <a:r>
              <a:rPr lang="ko-KR" altLang="en-US" sz="2000" b="1" dirty="0">
                <a:solidFill>
                  <a:srgbClr val="CD4837"/>
                </a:solidFill>
              </a:rPr>
              <a:t>프랜차이즈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21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프랜차이즈 승인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79764" y="1742095"/>
            <a:ext cx="89879" cy="4571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35" y="1501511"/>
            <a:ext cx="10362437" cy="3974551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182675" y="2686050"/>
            <a:ext cx="1568689" cy="971550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82675" y="3870588"/>
            <a:ext cx="1568689" cy="195225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/>
          <p:nvPr/>
        </p:nvCxnSpPr>
        <p:spPr>
          <a:xfrm flipV="1">
            <a:off x="2770884" y="2775857"/>
            <a:ext cx="2421602" cy="438469"/>
          </a:xfrm>
          <a:prstGeom prst="bentConnector3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12006" y="2532161"/>
            <a:ext cx="4109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CD4837"/>
                </a:solidFill>
              </a:rPr>
              <a:t>선택된 주소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,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위도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/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경도 확인 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98177" y="4334783"/>
            <a:ext cx="4109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CD4837"/>
                </a:solidFill>
              </a:rPr>
              <a:t>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승인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/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거부 결정 확인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cxnSp>
        <p:nvCxnSpPr>
          <p:cNvPr id="30" name="꺾인 연결선 29"/>
          <p:cNvCxnSpPr>
            <a:endCxn id="29" idx="1"/>
          </p:cNvCxnSpPr>
          <p:nvPr/>
        </p:nvCxnSpPr>
        <p:spPr>
          <a:xfrm>
            <a:off x="2751364" y="3901405"/>
            <a:ext cx="1346813" cy="587267"/>
          </a:xfrm>
          <a:prstGeom prst="bentConnector3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19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796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>
                <a:solidFill>
                  <a:srgbClr val="CD4837"/>
                </a:solidFill>
              </a:rPr>
              <a:t>관리자</a:t>
            </a:r>
            <a:r>
              <a:rPr lang="en-US" altLang="ko-KR" sz="2000" b="1" dirty="0">
                <a:solidFill>
                  <a:srgbClr val="CD4837"/>
                </a:solidFill>
              </a:rPr>
              <a:t> (</a:t>
            </a:r>
            <a:r>
              <a:rPr lang="ko-KR" altLang="en-US" sz="2000" b="1" dirty="0">
                <a:solidFill>
                  <a:srgbClr val="CD4837"/>
                </a:solidFill>
              </a:rPr>
              <a:t>프랜차이즈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21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프랜차이즈 승인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79764" y="1742095"/>
            <a:ext cx="89879" cy="4571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910848" y="5691266"/>
            <a:ext cx="4751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CD4837"/>
                </a:solidFill>
              </a:rPr>
              <a:t>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1.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지정된 지점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,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지역</a:t>
            </a:r>
            <a:r>
              <a:rPr lang="en-US" altLang="ko-KR" sz="1400" b="1" dirty="0">
                <a:solidFill>
                  <a:srgbClr val="CD4837"/>
                </a:solidFill>
              </a:rPr>
              <a:t>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프랜차이즈 정보 승인여부 확인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!!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3" y="1403540"/>
            <a:ext cx="11273971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1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796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>
                <a:solidFill>
                  <a:srgbClr val="CD4837"/>
                </a:solidFill>
              </a:rPr>
              <a:t>관리자</a:t>
            </a:r>
            <a:r>
              <a:rPr lang="en-US" altLang="ko-KR" sz="2000" b="1" dirty="0">
                <a:solidFill>
                  <a:srgbClr val="CD4837"/>
                </a:solidFill>
              </a:rPr>
              <a:t> (</a:t>
            </a:r>
            <a:r>
              <a:rPr lang="ko-KR" altLang="en-US" sz="2000" b="1" dirty="0">
                <a:solidFill>
                  <a:srgbClr val="CD4837"/>
                </a:solidFill>
              </a:rPr>
              <a:t>프랜차이즈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21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프랜차이즈 검색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71956" y="5522498"/>
            <a:ext cx="475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CD4837"/>
                </a:solidFill>
              </a:rPr>
              <a:t>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1.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검색할 프랜차이즈 지역 선택</a:t>
            </a:r>
            <a:endParaRPr lang="en-US" altLang="ko-KR" sz="1400" b="1" dirty="0" smtClean="0">
              <a:solidFill>
                <a:srgbClr val="CD4837"/>
              </a:solidFill>
            </a:endParaRPr>
          </a:p>
          <a:p>
            <a:r>
              <a:rPr lang="en-US" altLang="ko-KR" sz="1400" b="1" dirty="0">
                <a:solidFill>
                  <a:srgbClr val="CD4837"/>
                </a:solidFill>
              </a:rPr>
              <a:t>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2.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프랜차이즈 </a:t>
            </a:r>
            <a:r>
              <a:rPr lang="ko-KR" altLang="en-US" sz="1400" b="1" dirty="0" err="1" smtClean="0">
                <a:solidFill>
                  <a:srgbClr val="CD4837"/>
                </a:solidFill>
              </a:rPr>
              <a:t>지점명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 검색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4" y="1403540"/>
            <a:ext cx="11544300" cy="380261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722018" y="3641988"/>
            <a:ext cx="3070918" cy="276869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99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933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1.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개요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기간</a:t>
            </a:r>
            <a:r>
              <a:rPr lang="en-US" altLang="ko-KR" sz="2000" b="1" dirty="0">
                <a:solidFill>
                  <a:srgbClr val="CD4837"/>
                </a:solidFill>
              </a:rPr>
              <a:t>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및 사용기술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1638" y="3131654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CD4837"/>
                </a:solidFill>
              </a:rPr>
              <a:t>개발 환경</a:t>
            </a:r>
            <a:endParaRPr lang="en-US" altLang="ko-KR" b="1" dirty="0" smtClean="0">
              <a:solidFill>
                <a:srgbClr val="CD4837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1461293" y="2028315"/>
            <a:ext cx="237392" cy="211015"/>
          </a:xfrm>
          <a:prstGeom prst="ellipse">
            <a:avLst/>
          </a:prstGeom>
          <a:solidFill>
            <a:srgbClr val="CD4837"/>
          </a:solidFill>
          <a:ln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522139" y="2025607"/>
            <a:ext cx="237392" cy="211015"/>
          </a:xfrm>
          <a:prstGeom prst="ellipse">
            <a:avLst/>
          </a:prstGeom>
          <a:solidFill>
            <a:srgbClr val="CD4837"/>
          </a:solidFill>
          <a:ln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73706" y="226922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CD4837"/>
                </a:solidFill>
              </a:rPr>
              <a:t>2019.04.15</a:t>
            </a:r>
            <a:endParaRPr lang="en-US" altLang="ko-KR" b="1" dirty="0">
              <a:solidFill>
                <a:srgbClr val="CD4837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34552" y="226922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CD4837"/>
                </a:solidFill>
              </a:rPr>
              <a:t>2019.05.13</a:t>
            </a:r>
            <a:endParaRPr lang="en-US" altLang="ko-KR" b="1" dirty="0">
              <a:solidFill>
                <a:srgbClr val="CD4837"/>
              </a:solidFill>
            </a:endParaRPr>
          </a:p>
        </p:txBody>
      </p:sp>
      <p:cxnSp>
        <p:nvCxnSpPr>
          <p:cNvPr id="24" name="직선 화살표 연결선 23"/>
          <p:cNvCxnSpPr>
            <a:stCxn id="4" idx="6"/>
            <a:endCxn id="21" idx="2"/>
          </p:cNvCxnSpPr>
          <p:nvPr/>
        </p:nvCxnSpPr>
        <p:spPr>
          <a:xfrm flipV="1">
            <a:off x="1698685" y="2131115"/>
            <a:ext cx="8823454" cy="2708"/>
          </a:xfrm>
          <a:prstGeom prst="straightConnector1">
            <a:avLst/>
          </a:prstGeom>
          <a:ln w="28575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61638" y="14552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CD4837"/>
                </a:solidFill>
              </a:rPr>
              <a:t>제작기간</a:t>
            </a:r>
            <a:endParaRPr lang="en-US" altLang="ko-KR" b="1" dirty="0" smtClean="0">
              <a:solidFill>
                <a:srgbClr val="CD4837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75936" y="3500875"/>
            <a:ext cx="299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CD4837"/>
                </a:solidFill>
              </a:rPr>
              <a:t>Programming Language</a:t>
            </a:r>
          </a:p>
          <a:p>
            <a:pPr marL="742950" lvl="1" indent="-285750">
              <a:buFontTx/>
              <a:buChar char="-"/>
            </a:pPr>
            <a:r>
              <a:rPr lang="en-US" altLang="ko-KR" b="1" dirty="0" smtClean="0">
                <a:solidFill>
                  <a:srgbClr val="CD4837"/>
                </a:solidFill>
              </a:rPr>
              <a:t>Java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05924" y="3500986"/>
            <a:ext cx="271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CD4837"/>
                </a:solidFill>
              </a:rPr>
              <a:t>IDE</a:t>
            </a:r>
          </a:p>
          <a:p>
            <a:pPr marL="742950" lvl="1" indent="-285750">
              <a:buFontTx/>
              <a:buChar char="-"/>
            </a:pPr>
            <a:r>
              <a:rPr lang="en-US" altLang="ko-KR" b="1" dirty="0" smtClean="0">
                <a:solidFill>
                  <a:srgbClr val="CD4837"/>
                </a:solidFill>
              </a:rPr>
              <a:t>Spring Tool Suite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75935" y="4989705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 err="1" smtClean="0">
                <a:solidFill>
                  <a:srgbClr val="CD4837"/>
                </a:solidFill>
              </a:rPr>
              <a:t>DataBase</a:t>
            </a:r>
            <a:endParaRPr lang="en-US" altLang="ko-KR" b="1" dirty="0" smtClean="0">
              <a:solidFill>
                <a:srgbClr val="CD4837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b="1" dirty="0" smtClean="0">
                <a:solidFill>
                  <a:srgbClr val="CD4837"/>
                </a:solidFill>
              </a:rPr>
              <a:t>MySQL</a:t>
            </a:r>
          </a:p>
        </p:txBody>
      </p:sp>
      <p:sp>
        <p:nvSpPr>
          <p:cNvPr id="27" name="AutoShape 2" descr="spring tool suite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AutoShape 4" descr="spring tool suite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spring tool suit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831" y="3131653"/>
            <a:ext cx="1370008" cy="137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148" y="3131653"/>
            <a:ext cx="1370008" cy="137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ysql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148" y="4860770"/>
            <a:ext cx="1370008" cy="137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605924" y="4997102"/>
            <a:ext cx="2555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CD4837"/>
                </a:solidFill>
              </a:rPr>
              <a:t>Server</a:t>
            </a:r>
          </a:p>
          <a:p>
            <a:pPr marL="742950" lvl="1" indent="-285750">
              <a:buFontTx/>
              <a:buChar char="-"/>
            </a:pPr>
            <a:r>
              <a:rPr lang="en-US" altLang="ko-KR" b="1" dirty="0" smtClean="0">
                <a:solidFill>
                  <a:srgbClr val="CD4837"/>
                </a:solidFill>
              </a:rPr>
              <a:t>Apache Tomcat</a:t>
            </a:r>
          </a:p>
        </p:txBody>
      </p:sp>
      <p:pic>
        <p:nvPicPr>
          <p:cNvPr id="1036" name="Picture 12" descr="Tomcat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830" y="4740647"/>
            <a:ext cx="1693977" cy="137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25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796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4.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>
                <a:solidFill>
                  <a:srgbClr val="CD4837"/>
                </a:solidFill>
              </a:rPr>
              <a:t>관리자</a:t>
            </a:r>
            <a:r>
              <a:rPr lang="en-US" altLang="ko-KR" sz="2000" b="1" dirty="0">
                <a:solidFill>
                  <a:srgbClr val="CD4837"/>
                </a:solidFill>
              </a:rPr>
              <a:t> (</a:t>
            </a:r>
            <a:r>
              <a:rPr lang="ko-KR" altLang="en-US" sz="2000" b="1" dirty="0">
                <a:solidFill>
                  <a:srgbClr val="CD4837"/>
                </a:solidFill>
              </a:rPr>
              <a:t>프랜차이즈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21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프랜차이즈 검색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78191" y="5309992"/>
            <a:ext cx="4751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CD4837"/>
                </a:solidFill>
              </a:rPr>
              <a:t>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1.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검색한 프랜차이즈 결과와 출력된 결과 확인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18" y="1579293"/>
            <a:ext cx="11549918" cy="309605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29118" y="3223689"/>
            <a:ext cx="11549918" cy="491061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61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/>
          <p:cNvGrpSpPr/>
          <p:nvPr/>
        </p:nvGrpSpPr>
        <p:grpSpPr>
          <a:xfrm>
            <a:off x="5898516" y="2743288"/>
            <a:ext cx="394968" cy="72000"/>
            <a:chOff x="561638" y="1064986"/>
            <a:chExt cx="394968" cy="72000"/>
          </a:xfrm>
        </p:grpSpPr>
        <p:sp>
          <p:nvSpPr>
            <p:cNvPr id="73" name="타원 72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4" name="타원 73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CD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5" name="타원 74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DA7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868211" y="2328183"/>
            <a:ext cx="455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DA796C"/>
                </a:solidFill>
              </a:rPr>
              <a:t>3</a:t>
            </a:r>
            <a:r>
              <a:rPr lang="ko-KR" altLang="en-US" sz="1400" dirty="0" smtClean="0">
                <a:solidFill>
                  <a:srgbClr val="DA796C"/>
                </a:solidFill>
              </a:rPr>
              <a:t>조</a:t>
            </a:r>
            <a:endParaRPr lang="ko-KR" altLang="en-US" sz="1400" dirty="0">
              <a:solidFill>
                <a:srgbClr val="DA796C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08240" y="2839203"/>
            <a:ext cx="3775521" cy="10525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800" b="1" dirty="0" smtClean="0">
                <a:solidFill>
                  <a:srgbClr val="CD48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</a:t>
            </a:r>
            <a:r>
              <a:rPr lang="en-US" altLang="ko-KR" sz="4800" b="1" smtClean="0">
                <a:solidFill>
                  <a:srgbClr val="CD48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: )</a:t>
            </a:r>
            <a:endParaRPr lang="ko-KR" altLang="en-US" sz="4800" b="1" dirty="0">
              <a:solidFill>
                <a:srgbClr val="CD48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434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2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DB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설계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- ERD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Picture 2" descr="C:\Users\wkdtj\Desktop\web_project\DB\설계도\ERD 최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00" y="1459767"/>
            <a:ext cx="7127726" cy="446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1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28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3. CLASS Diagram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17181" y="1029668"/>
            <a:ext cx="1481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CD4837"/>
                </a:solidFill>
              </a:rPr>
              <a:t>- Franchisee</a:t>
            </a:r>
            <a:endParaRPr lang="ko-KR" altLang="en-US" dirty="0"/>
          </a:p>
        </p:txBody>
      </p:sp>
      <p:pic>
        <p:nvPicPr>
          <p:cNvPr id="2050" name="Picture 2" descr="C:\Users\wkdtj\Desktop\사진\Franchisee 클래스 구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06" y="1399000"/>
            <a:ext cx="10166351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82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wkdtj\Desktop\사진\Member 클래스 구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93" y="1012338"/>
            <a:ext cx="9875838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28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3. CLASS Diagram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17181" y="1029668"/>
            <a:ext cx="1207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CD4837"/>
                </a:solidFill>
              </a:rPr>
              <a:t>- Member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21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wkdtj\Desktop\사진\Board 클래스 구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0" y="1154113"/>
            <a:ext cx="9502775" cy="493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28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3. CLASS Diagram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17181" y="1029668"/>
            <a:ext cx="955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CD4837"/>
                </a:solidFill>
              </a:rPr>
              <a:t>- Board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82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wkdtj\Desktop\사진\Product 클래스 구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959" y="1136985"/>
            <a:ext cx="9586913" cy="518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28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3. CLASS Diagram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17181" y="1029668"/>
            <a:ext cx="1165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CD4837"/>
                </a:solidFill>
              </a:rPr>
              <a:t>- Product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82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1319</Words>
  <Application>Microsoft Office PowerPoint</Application>
  <PresentationFormat>사용자 지정</PresentationFormat>
  <Paragraphs>446</Paragraphs>
  <Slides>41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43" baseType="lpstr">
      <vt:lpstr>기본</vt:lpstr>
      <vt:lpstr>1_기본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장성호</cp:lastModifiedBy>
  <cp:revision>132</cp:revision>
  <dcterms:created xsi:type="dcterms:W3CDTF">2017-11-24T11:22:27Z</dcterms:created>
  <dcterms:modified xsi:type="dcterms:W3CDTF">2019-05-13T05:59:47Z</dcterms:modified>
</cp:coreProperties>
</file>